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974" y="29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jf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FD898C-00B6-4BEC-A5A3-FF1F15A92069}" type="datetimeFigureOut">
              <a:rPr lang="en-US" smtClean="0"/>
              <a:t>4/1/2020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FB4800-5AF7-4910-8C82-1A191E1F63E8}"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17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FD898C-00B6-4BEC-A5A3-FF1F15A92069}" type="datetimeFigureOut">
              <a:rPr lang="en-US" smtClean="0"/>
              <a:t>4/1/2020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FB4800-5AF7-4910-8C82-1A191E1F63E8}" type="slidenum">
              <a:rPr lang="en-US" smtClean="0"/>
              <a:t>‹#›</a:t>
            </a:fld>
            <a:endParaRPr lang="en-US"/>
          </a:p>
        </p:txBody>
      </p:sp>
    </p:spTree>
    <p:extLst>
      <p:ext uri="{BB962C8B-B14F-4D97-AF65-F5344CB8AC3E}">
        <p14:creationId xmlns:p14="http://schemas.microsoft.com/office/powerpoint/2010/main" val="2748848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FD898C-00B6-4BEC-A5A3-FF1F15A92069}" type="datetimeFigureOut">
              <a:rPr lang="en-US" smtClean="0"/>
              <a:t>4/1/2020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FB4800-5AF7-4910-8C82-1A191E1F63E8}" type="slidenum">
              <a:rPr lang="en-US" smtClean="0"/>
              <a:t>‹#›</a:t>
            </a:fld>
            <a:endParaRPr lang="en-US"/>
          </a:p>
        </p:txBody>
      </p:sp>
    </p:spTree>
    <p:extLst>
      <p:ext uri="{BB962C8B-B14F-4D97-AF65-F5344CB8AC3E}">
        <p14:creationId xmlns:p14="http://schemas.microsoft.com/office/powerpoint/2010/main" val="266639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FD898C-00B6-4BEC-A5A3-FF1F15A92069}" type="datetimeFigureOut">
              <a:rPr lang="en-US" smtClean="0"/>
              <a:t>4/1/2020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FB4800-5AF7-4910-8C82-1A191E1F63E8}" type="slidenum">
              <a:rPr lang="en-US" smtClean="0"/>
              <a:t>‹#›</a:t>
            </a:fld>
            <a:endParaRPr lang="en-US"/>
          </a:p>
        </p:txBody>
      </p:sp>
    </p:spTree>
    <p:extLst>
      <p:ext uri="{BB962C8B-B14F-4D97-AF65-F5344CB8AC3E}">
        <p14:creationId xmlns:p14="http://schemas.microsoft.com/office/powerpoint/2010/main" val="441653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FD898C-00B6-4BEC-A5A3-FF1F15A92069}" type="datetimeFigureOut">
              <a:rPr lang="en-US" smtClean="0"/>
              <a:t>4/1/2020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FB4800-5AF7-4910-8C82-1A191E1F63E8}"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4138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3FD898C-00B6-4BEC-A5A3-FF1F15A92069}" type="datetimeFigureOut">
              <a:rPr lang="en-US" smtClean="0"/>
              <a:t>4/1/2020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FB4800-5AF7-4910-8C82-1A191E1F63E8}" type="slidenum">
              <a:rPr lang="en-US" smtClean="0"/>
              <a:t>‹#›</a:t>
            </a:fld>
            <a:endParaRPr lang="en-US"/>
          </a:p>
        </p:txBody>
      </p:sp>
    </p:spTree>
    <p:extLst>
      <p:ext uri="{BB962C8B-B14F-4D97-AF65-F5344CB8AC3E}">
        <p14:creationId xmlns:p14="http://schemas.microsoft.com/office/powerpoint/2010/main" val="273942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3FD898C-00B6-4BEC-A5A3-FF1F15A92069}" type="datetimeFigureOut">
              <a:rPr lang="en-US" smtClean="0"/>
              <a:t>4/1/2020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1FB4800-5AF7-4910-8C82-1A191E1F63E8}" type="slidenum">
              <a:rPr lang="en-US" smtClean="0"/>
              <a:t>‹#›</a:t>
            </a:fld>
            <a:endParaRPr lang="en-US"/>
          </a:p>
        </p:txBody>
      </p:sp>
    </p:spTree>
    <p:extLst>
      <p:ext uri="{BB962C8B-B14F-4D97-AF65-F5344CB8AC3E}">
        <p14:creationId xmlns:p14="http://schemas.microsoft.com/office/powerpoint/2010/main" val="3936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3FD898C-00B6-4BEC-A5A3-FF1F15A92069}" type="datetimeFigureOut">
              <a:rPr lang="en-US" smtClean="0"/>
              <a:t>4/1/2020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1FB4800-5AF7-4910-8C82-1A191E1F63E8}" type="slidenum">
              <a:rPr lang="en-US" smtClean="0"/>
              <a:t>‹#›</a:t>
            </a:fld>
            <a:endParaRPr lang="en-US"/>
          </a:p>
        </p:txBody>
      </p:sp>
    </p:spTree>
    <p:extLst>
      <p:ext uri="{BB962C8B-B14F-4D97-AF65-F5344CB8AC3E}">
        <p14:creationId xmlns:p14="http://schemas.microsoft.com/office/powerpoint/2010/main" val="3262095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3FD898C-00B6-4BEC-A5A3-FF1F15A92069}" type="datetimeFigureOut">
              <a:rPr lang="en-US" smtClean="0"/>
              <a:t>4/1/2020</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1FB4800-5AF7-4910-8C82-1A191E1F63E8}" type="slidenum">
              <a:rPr lang="en-US" smtClean="0"/>
              <a:t>‹#›</a:t>
            </a:fld>
            <a:endParaRPr lang="en-US"/>
          </a:p>
        </p:txBody>
      </p:sp>
    </p:spTree>
    <p:extLst>
      <p:ext uri="{BB962C8B-B14F-4D97-AF65-F5344CB8AC3E}">
        <p14:creationId xmlns:p14="http://schemas.microsoft.com/office/powerpoint/2010/main" val="25797184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3FD898C-00B6-4BEC-A5A3-FF1F15A92069}" type="datetimeFigureOut">
              <a:rPr lang="en-US" smtClean="0"/>
              <a:t>4/1/2020</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1FB4800-5AF7-4910-8C82-1A191E1F63E8}" type="slidenum">
              <a:rPr lang="en-US" smtClean="0"/>
              <a:t>‹#›</a:t>
            </a:fld>
            <a:endParaRPr lang="en-US"/>
          </a:p>
        </p:txBody>
      </p:sp>
    </p:spTree>
    <p:extLst>
      <p:ext uri="{BB962C8B-B14F-4D97-AF65-F5344CB8AC3E}">
        <p14:creationId xmlns:p14="http://schemas.microsoft.com/office/powerpoint/2010/main" val="1540894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3FD898C-00B6-4BEC-A5A3-FF1F15A92069}" type="datetimeFigureOut">
              <a:rPr lang="en-US" smtClean="0"/>
              <a:t>4/1/2020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FB4800-5AF7-4910-8C82-1A191E1F63E8}" type="slidenum">
              <a:rPr lang="en-US" smtClean="0"/>
              <a:t>‹#›</a:t>
            </a:fld>
            <a:endParaRPr lang="en-US"/>
          </a:p>
        </p:txBody>
      </p:sp>
    </p:spTree>
    <p:extLst>
      <p:ext uri="{BB962C8B-B14F-4D97-AF65-F5344CB8AC3E}">
        <p14:creationId xmlns:p14="http://schemas.microsoft.com/office/powerpoint/2010/main" val="1571716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3FD898C-00B6-4BEC-A5A3-FF1F15A92069}" type="datetimeFigureOut">
              <a:rPr lang="en-US" smtClean="0"/>
              <a:t>4/1/2020</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1FB4800-5AF7-4910-8C82-1A191E1F63E8}"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65967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f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foursquare.com/developer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each with a palm tree&#10;&#10;Description automatically generated">
            <a:extLst>
              <a:ext uri="{FF2B5EF4-FFF2-40B4-BE49-F238E27FC236}">
                <a16:creationId xmlns:a16="http://schemas.microsoft.com/office/drawing/2014/main" id="{1E61D912-7D41-4B62-A0FF-8984F2CD7FDA}"/>
              </a:ext>
            </a:extLst>
          </p:cNvPr>
          <p:cNvPicPr>
            <a:picLocks noChangeAspect="1"/>
          </p:cNvPicPr>
          <p:nvPr/>
        </p:nvPicPr>
        <p:blipFill>
          <a:blip r:embed="rId2">
            <a:alphaModFix amt="70000"/>
            <a:extLst>
              <a:ext uri="{28A0092B-C50C-407E-A947-70E740481C1C}">
                <a14:useLocalDpi xmlns:a14="http://schemas.microsoft.com/office/drawing/2010/main" val="0"/>
              </a:ext>
            </a:extLst>
          </a:blip>
          <a:stretch>
            <a:fillRect/>
          </a:stretch>
        </p:blipFill>
        <p:spPr>
          <a:xfrm>
            <a:off x="15417" y="0"/>
            <a:ext cx="12176583" cy="7373364"/>
          </a:xfrm>
          <a:prstGeom prst="rect">
            <a:avLst/>
          </a:prstGeom>
        </p:spPr>
      </p:pic>
      <p:sp>
        <p:nvSpPr>
          <p:cNvPr id="2" name="Title 1">
            <a:extLst>
              <a:ext uri="{FF2B5EF4-FFF2-40B4-BE49-F238E27FC236}">
                <a16:creationId xmlns:a16="http://schemas.microsoft.com/office/drawing/2014/main" id="{7A6ABACE-1357-41D0-AAD8-9F50C021D86D}"/>
              </a:ext>
            </a:extLst>
          </p:cNvPr>
          <p:cNvSpPr>
            <a:spLocks noGrp="1"/>
          </p:cNvSpPr>
          <p:nvPr>
            <p:ph type="ctrTitle"/>
          </p:nvPr>
        </p:nvSpPr>
        <p:spPr/>
        <p:txBody>
          <a:bodyPr/>
          <a:lstStyle/>
          <a:p>
            <a:r>
              <a:rPr lang="en-US" dirty="0"/>
              <a:t>Battle Of The Neighborhoods</a:t>
            </a:r>
          </a:p>
        </p:txBody>
      </p:sp>
      <p:sp>
        <p:nvSpPr>
          <p:cNvPr id="3" name="Subtitle 2">
            <a:extLst>
              <a:ext uri="{FF2B5EF4-FFF2-40B4-BE49-F238E27FC236}">
                <a16:creationId xmlns:a16="http://schemas.microsoft.com/office/drawing/2014/main" id="{0A642954-1C15-4A40-A6D0-AD0423D9E248}"/>
              </a:ext>
            </a:extLst>
          </p:cNvPr>
          <p:cNvSpPr>
            <a:spLocks noGrp="1"/>
          </p:cNvSpPr>
          <p:nvPr>
            <p:ph type="subTitle" idx="1"/>
          </p:nvPr>
        </p:nvSpPr>
        <p:spPr/>
        <p:txBody>
          <a:bodyPr>
            <a:normAutofit lnSpcReduction="10000"/>
          </a:bodyPr>
          <a:lstStyle/>
          <a:p>
            <a:r>
              <a:rPr lang="en-US" dirty="0"/>
              <a:t>Choosing The Best Vacation Destination Among Paris, Kuala Lumpur, New York and Dubai</a:t>
            </a:r>
          </a:p>
          <a:p>
            <a:r>
              <a:rPr lang="en-US" sz="1600" dirty="0"/>
              <a:t>Muhammad Umar Salman</a:t>
            </a:r>
          </a:p>
        </p:txBody>
      </p:sp>
    </p:spTree>
    <p:extLst>
      <p:ext uri="{BB962C8B-B14F-4D97-AF65-F5344CB8AC3E}">
        <p14:creationId xmlns:p14="http://schemas.microsoft.com/office/powerpoint/2010/main" val="1350438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5CE50-4D88-41A0-B01D-5F860EE010B5}"/>
              </a:ext>
            </a:extLst>
          </p:cNvPr>
          <p:cNvSpPr>
            <a:spLocks noGrp="1"/>
          </p:cNvSpPr>
          <p:nvPr>
            <p:ph type="title"/>
          </p:nvPr>
        </p:nvSpPr>
        <p:spPr/>
        <p:txBody>
          <a:bodyPr/>
          <a:lstStyle/>
          <a:p>
            <a:r>
              <a:rPr lang="en-US" dirty="0"/>
              <a:t>Result Section</a:t>
            </a:r>
          </a:p>
        </p:txBody>
      </p:sp>
      <p:sp>
        <p:nvSpPr>
          <p:cNvPr id="3" name="Content Placeholder 2">
            <a:extLst>
              <a:ext uri="{FF2B5EF4-FFF2-40B4-BE49-F238E27FC236}">
                <a16:creationId xmlns:a16="http://schemas.microsoft.com/office/drawing/2014/main" id="{CF9D09EA-AFAD-4DA8-A64D-C5DE9C63CC23}"/>
              </a:ext>
            </a:extLst>
          </p:cNvPr>
          <p:cNvSpPr>
            <a:spLocks noGrp="1"/>
          </p:cNvSpPr>
          <p:nvPr>
            <p:ph idx="1"/>
          </p:nvPr>
        </p:nvSpPr>
        <p:spPr/>
        <p:txBody>
          <a:bodyPr>
            <a:normAutofit/>
          </a:bodyPr>
          <a:lstStyle/>
          <a:p>
            <a:pPr>
              <a:buFont typeface="Wingdings" panose="05000000000000000000" pitchFamily="2" charset="2"/>
              <a:buChar char="Ø"/>
            </a:pPr>
            <a:r>
              <a:rPr lang="en-US" sz="1600" dirty="0"/>
              <a:t> After normalizing the Total by dividing it be the Category Count, which was the total categories we picked up for that certain city. </a:t>
            </a:r>
          </a:p>
          <a:p>
            <a:pPr>
              <a:buFont typeface="Wingdings" panose="05000000000000000000" pitchFamily="2" charset="2"/>
              <a:buChar char="Ø"/>
            </a:pPr>
            <a:r>
              <a:rPr lang="en-US" sz="1600" dirty="0"/>
              <a:t>We sorted the scores for each city and the city with the higher score was considered the best place to go for your vacation destination. </a:t>
            </a:r>
          </a:p>
          <a:p>
            <a:pPr>
              <a:buFont typeface="Wingdings" panose="05000000000000000000" pitchFamily="2" charset="2"/>
              <a:buChar char="Ø"/>
            </a:pPr>
            <a:r>
              <a:rPr lang="en-US" sz="1600" dirty="0"/>
              <a:t>Here are the following results:</a:t>
            </a:r>
          </a:p>
          <a:p>
            <a:pPr marL="0" indent="0">
              <a:buNone/>
            </a:pPr>
            <a:endParaRPr lang="en-US" sz="1600" dirty="0"/>
          </a:p>
        </p:txBody>
      </p:sp>
      <p:pic>
        <p:nvPicPr>
          <p:cNvPr id="5" name="Picture 4" descr="A screenshot of a cell phone&#10;&#10;Description automatically generated">
            <a:extLst>
              <a:ext uri="{FF2B5EF4-FFF2-40B4-BE49-F238E27FC236}">
                <a16:creationId xmlns:a16="http://schemas.microsoft.com/office/drawing/2014/main" id="{95968AC0-9A02-455B-A8BC-B1F057A2BA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1089" y="2849830"/>
            <a:ext cx="3443934" cy="2829610"/>
          </a:xfrm>
          <a:prstGeom prst="rect">
            <a:avLst/>
          </a:prstGeom>
        </p:spPr>
      </p:pic>
    </p:spTree>
    <p:extLst>
      <p:ext uri="{BB962C8B-B14F-4D97-AF65-F5344CB8AC3E}">
        <p14:creationId xmlns:p14="http://schemas.microsoft.com/office/powerpoint/2010/main" val="4080462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9F680-18A0-4F5C-9BCC-DE502838DBB2}"/>
              </a:ext>
            </a:extLst>
          </p:cNvPr>
          <p:cNvSpPr>
            <a:spLocks noGrp="1"/>
          </p:cNvSpPr>
          <p:nvPr>
            <p:ph type="title"/>
          </p:nvPr>
        </p:nvSpPr>
        <p:spPr/>
        <p:txBody>
          <a:bodyPr/>
          <a:lstStyle/>
          <a:p>
            <a:r>
              <a:rPr lang="en-US" dirty="0"/>
              <a:t>Discussion Section</a:t>
            </a:r>
          </a:p>
        </p:txBody>
      </p:sp>
      <p:sp>
        <p:nvSpPr>
          <p:cNvPr id="3" name="Content Placeholder 2">
            <a:extLst>
              <a:ext uri="{FF2B5EF4-FFF2-40B4-BE49-F238E27FC236}">
                <a16:creationId xmlns:a16="http://schemas.microsoft.com/office/drawing/2014/main" id="{71472BB3-AB22-4FA2-BAEC-2225EE8E576B}"/>
              </a:ext>
            </a:extLst>
          </p:cNvPr>
          <p:cNvSpPr>
            <a:spLocks noGrp="1"/>
          </p:cNvSpPr>
          <p:nvPr>
            <p:ph idx="1"/>
          </p:nvPr>
        </p:nvSpPr>
        <p:spPr/>
        <p:txBody>
          <a:bodyPr>
            <a:normAutofit/>
          </a:bodyPr>
          <a:lstStyle/>
          <a:p>
            <a:pPr>
              <a:buFont typeface="Wingdings" panose="05000000000000000000" pitchFamily="2" charset="2"/>
              <a:buChar char="Ø"/>
            </a:pPr>
            <a:r>
              <a:rPr lang="en-US" sz="1600" dirty="0"/>
              <a:t> From the results above and the exploratory data analysis we can see that further analysis can be done by considering tips and ratings of all the venues. </a:t>
            </a:r>
          </a:p>
          <a:p>
            <a:pPr>
              <a:buFont typeface="Wingdings" panose="05000000000000000000" pitchFamily="2" charset="2"/>
              <a:buChar char="Ø"/>
            </a:pPr>
            <a:r>
              <a:rPr lang="en-US" sz="1600" dirty="0"/>
              <a:t>We could also look at successful countries in vacations and do a cluster analysis and see as to which place resembles the target place which is known to be a good vacation spot. </a:t>
            </a:r>
          </a:p>
          <a:p>
            <a:pPr>
              <a:buFont typeface="Wingdings" panose="05000000000000000000" pitchFamily="2" charset="2"/>
              <a:buChar char="Ø"/>
            </a:pPr>
            <a:r>
              <a:rPr lang="en-US" sz="1600" dirty="0"/>
              <a:t>We could also read reviews and use Natural language processing to see whether the reviews are positive or negative sentiment </a:t>
            </a:r>
          </a:p>
        </p:txBody>
      </p:sp>
    </p:spTree>
    <p:extLst>
      <p:ext uri="{BB962C8B-B14F-4D97-AF65-F5344CB8AC3E}">
        <p14:creationId xmlns:p14="http://schemas.microsoft.com/office/powerpoint/2010/main" val="9613293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7C2D6-F8B5-48C3-9CBB-3C5952D6AE0C}"/>
              </a:ext>
            </a:extLst>
          </p:cNvPr>
          <p:cNvSpPr>
            <a:spLocks noGrp="1"/>
          </p:cNvSpPr>
          <p:nvPr>
            <p:ph type="title"/>
          </p:nvPr>
        </p:nvSpPr>
        <p:spPr/>
        <p:txBody>
          <a:bodyPr/>
          <a:lstStyle/>
          <a:p>
            <a:r>
              <a:rPr lang="en-US" dirty="0"/>
              <a:t>Conclusion Section</a:t>
            </a:r>
          </a:p>
        </p:txBody>
      </p:sp>
      <p:sp>
        <p:nvSpPr>
          <p:cNvPr id="3" name="Content Placeholder 2">
            <a:extLst>
              <a:ext uri="{FF2B5EF4-FFF2-40B4-BE49-F238E27FC236}">
                <a16:creationId xmlns:a16="http://schemas.microsoft.com/office/drawing/2014/main" id="{164D600E-6C4A-4A34-9846-E30A47763068}"/>
              </a:ext>
            </a:extLst>
          </p:cNvPr>
          <p:cNvSpPr>
            <a:spLocks noGrp="1"/>
          </p:cNvSpPr>
          <p:nvPr>
            <p:ph idx="1"/>
          </p:nvPr>
        </p:nvSpPr>
        <p:spPr/>
        <p:txBody>
          <a:bodyPr>
            <a:normAutofit/>
          </a:bodyPr>
          <a:lstStyle/>
          <a:p>
            <a:pPr>
              <a:buFont typeface="Wingdings" panose="05000000000000000000" pitchFamily="2" charset="2"/>
              <a:buChar char="Ø"/>
            </a:pPr>
            <a:r>
              <a:rPr lang="en-US" sz="1600" dirty="0"/>
              <a:t> From the following report and analysis that we have conducted it is the results show that Dubai among Paris, New York and Kuala Lumpur is the vacation destination as it scored most in all relevant categories and had the highest score.</a:t>
            </a:r>
          </a:p>
          <a:p>
            <a:pPr>
              <a:buFont typeface="Wingdings" panose="05000000000000000000" pitchFamily="2" charset="2"/>
              <a:buChar char="Ø"/>
            </a:pPr>
            <a:r>
              <a:rPr lang="en-US" sz="1600" dirty="0"/>
              <a:t> Due to Dubai’s many outdoor activities and 5 star hotels and amazing Metro travel station  and abundant food options it is clear that it deserves first place. </a:t>
            </a:r>
          </a:p>
          <a:p>
            <a:pPr marL="0" indent="0" algn="ctr">
              <a:buNone/>
            </a:pPr>
            <a:endParaRPr lang="en-US" sz="1600" dirty="0"/>
          </a:p>
          <a:p>
            <a:pPr marL="0" indent="0" algn="ctr">
              <a:buNone/>
            </a:pPr>
            <a:endParaRPr lang="en-US" sz="1600" dirty="0"/>
          </a:p>
          <a:p>
            <a:pPr marL="0" indent="0" algn="ctr">
              <a:buNone/>
            </a:pPr>
            <a:endParaRPr lang="en-US" sz="1600" dirty="0"/>
          </a:p>
          <a:p>
            <a:pPr marL="0" indent="0" algn="ctr">
              <a:buNone/>
            </a:pPr>
            <a:endParaRPr lang="en-US" sz="1800" dirty="0"/>
          </a:p>
        </p:txBody>
      </p:sp>
    </p:spTree>
    <p:extLst>
      <p:ext uri="{BB962C8B-B14F-4D97-AF65-F5344CB8AC3E}">
        <p14:creationId xmlns:p14="http://schemas.microsoft.com/office/powerpoint/2010/main" val="23533887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40AF0-9151-43A6-A83A-7ACC12981CCF}"/>
              </a:ext>
            </a:extLst>
          </p:cNvPr>
          <p:cNvSpPr>
            <a:spLocks noGrp="1"/>
          </p:cNvSpPr>
          <p:nvPr>
            <p:ph type="title"/>
          </p:nvPr>
        </p:nvSpPr>
        <p:spPr>
          <a:xfrm>
            <a:off x="1097280" y="286603"/>
            <a:ext cx="10058400" cy="3685957"/>
          </a:xfrm>
        </p:spPr>
        <p:txBody>
          <a:bodyPr/>
          <a:lstStyle/>
          <a:p>
            <a:pPr algn="ctr"/>
            <a:r>
              <a:rPr lang="en-US" dirty="0"/>
              <a:t>Thank You</a:t>
            </a:r>
          </a:p>
        </p:txBody>
      </p:sp>
    </p:spTree>
    <p:extLst>
      <p:ext uri="{BB962C8B-B14F-4D97-AF65-F5344CB8AC3E}">
        <p14:creationId xmlns:p14="http://schemas.microsoft.com/office/powerpoint/2010/main" val="144229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E5E84-F80A-4B9E-9F88-50069323793B}"/>
              </a:ext>
            </a:extLst>
          </p:cNvPr>
          <p:cNvSpPr>
            <a:spLocks noGrp="1"/>
          </p:cNvSpPr>
          <p:nvPr>
            <p:ph type="title"/>
          </p:nvPr>
        </p:nvSpPr>
        <p:spPr/>
        <p:txBody>
          <a:bodyPr/>
          <a:lstStyle/>
          <a:p>
            <a:r>
              <a:rPr lang="en-US" dirty="0"/>
              <a:t>Introduction &amp; Business Problem</a:t>
            </a:r>
          </a:p>
        </p:txBody>
      </p:sp>
      <p:sp>
        <p:nvSpPr>
          <p:cNvPr id="3" name="Content Placeholder 2">
            <a:extLst>
              <a:ext uri="{FF2B5EF4-FFF2-40B4-BE49-F238E27FC236}">
                <a16:creationId xmlns:a16="http://schemas.microsoft.com/office/drawing/2014/main" id="{9CF928DD-CB02-43FB-9AF8-7CD96E10DABD}"/>
              </a:ext>
            </a:extLst>
          </p:cNvPr>
          <p:cNvSpPr>
            <a:spLocks noGrp="1"/>
          </p:cNvSpPr>
          <p:nvPr>
            <p:ph idx="1"/>
          </p:nvPr>
        </p:nvSpPr>
        <p:spPr/>
        <p:txBody>
          <a:bodyPr>
            <a:normAutofit lnSpcReduction="10000"/>
          </a:bodyPr>
          <a:lstStyle/>
          <a:p>
            <a:pPr>
              <a:buFont typeface="Wingdings" panose="05000000000000000000" pitchFamily="2" charset="2"/>
              <a:buChar char="Ø"/>
            </a:pPr>
            <a:r>
              <a:rPr lang="en-US" dirty="0"/>
              <a:t> Foreign Tourists need a vacation spot which is the complete package</a:t>
            </a:r>
          </a:p>
          <a:p>
            <a:pPr>
              <a:buFont typeface="Wingdings" panose="05000000000000000000" pitchFamily="2" charset="2"/>
              <a:buChar char="Ø"/>
            </a:pPr>
            <a:r>
              <a:rPr lang="en-US" dirty="0"/>
              <a:t> They need a place where they have all sort of facilities and activities so they can make their vacation worthwhile</a:t>
            </a:r>
          </a:p>
          <a:p>
            <a:pPr>
              <a:buFont typeface="Wingdings" panose="05000000000000000000" pitchFamily="2" charset="2"/>
              <a:buChar char="Ø"/>
            </a:pPr>
            <a:r>
              <a:rPr lang="en-US" dirty="0"/>
              <a:t> I will try and attempt to find out from the following 4 cities which should be the next best vacation destination for you</a:t>
            </a:r>
          </a:p>
          <a:p>
            <a:pPr>
              <a:buFont typeface="Wingdings" panose="05000000000000000000" pitchFamily="2" charset="2"/>
              <a:buChar char="Ø"/>
            </a:pPr>
            <a:r>
              <a:rPr lang="en-US" dirty="0"/>
              <a:t> The following cities are:</a:t>
            </a:r>
          </a:p>
          <a:p>
            <a:pPr marL="457200" indent="-457200">
              <a:buFont typeface="+mj-lt"/>
              <a:buAutoNum type="arabicPeriod"/>
            </a:pPr>
            <a:r>
              <a:rPr lang="en-US" dirty="0"/>
              <a:t>Paris</a:t>
            </a:r>
          </a:p>
          <a:p>
            <a:pPr marL="457200" indent="-457200">
              <a:buFont typeface="+mj-lt"/>
              <a:buAutoNum type="arabicPeriod"/>
            </a:pPr>
            <a:r>
              <a:rPr lang="en-US" dirty="0"/>
              <a:t>Kuala Lumpur</a:t>
            </a:r>
          </a:p>
          <a:p>
            <a:pPr marL="457200" indent="-457200">
              <a:buFont typeface="+mj-lt"/>
              <a:buAutoNum type="arabicPeriod"/>
            </a:pPr>
            <a:r>
              <a:rPr lang="en-US" dirty="0"/>
              <a:t>Dubai</a:t>
            </a:r>
          </a:p>
          <a:p>
            <a:pPr marL="457200" indent="-457200">
              <a:buFont typeface="+mj-lt"/>
              <a:buAutoNum type="arabicPeriod"/>
            </a:pPr>
            <a:r>
              <a:rPr lang="en-US" dirty="0"/>
              <a:t>New York </a:t>
            </a:r>
          </a:p>
        </p:txBody>
      </p:sp>
    </p:spTree>
    <p:extLst>
      <p:ext uri="{BB962C8B-B14F-4D97-AF65-F5344CB8AC3E}">
        <p14:creationId xmlns:p14="http://schemas.microsoft.com/office/powerpoint/2010/main" val="3336205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4D2A-BAD1-4FB1-80DE-6CAF624466EC}"/>
              </a:ext>
            </a:extLst>
          </p:cNvPr>
          <p:cNvSpPr>
            <a:spLocks noGrp="1"/>
          </p:cNvSpPr>
          <p:nvPr>
            <p:ph type="title"/>
          </p:nvPr>
        </p:nvSpPr>
        <p:spPr/>
        <p:txBody>
          <a:bodyPr/>
          <a:lstStyle/>
          <a:p>
            <a:r>
              <a:rPr lang="en-US" dirty="0"/>
              <a:t>Data Section</a:t>
            </a:r>
          </a:p>
        </p:txBody>
      </p:sp>
      <p:sp>
        <p:nvSpPr>
          <p:cNvPr id="3" name="Content Placeholder 2">
            <a:extLst>
              <a:ext uri="{FF2B5EF4-FFF2-40B4-BE49-F238E27FC236}">
                <a16:creationId xmlns:a16="http://schemas.microsoft.com/office/drawing/2014/main" id="{C82D2BBA-8237-4C03-B4B5-ED37FFD51DEA}"/>
              </a:ext>
            </a:extLst>
          </p:cNvPr>
          <p:cNvSpPr>
            <a:spLocks noGrp="1"/>
          </p:cNvSpPr>
          <p:nvPr>
            <p:ph idx="1"/>
          </p:nvPr>
        </p:nvSpPr>
        <p:spPr/>
        <p:txBody>
          <a:bodyPr>
            <a:normAutofit/>
          </a:bodyPr>
          <a:lstStyle/>
          <a:p>
            <a:r>
              <a:rPr lang="en-US" sz="2800" dirty="0"/>
              <a:t>Requirements</a:t>
            </a:r>
          </a:p>
          <a:p>
            <a:pPr lvl="1">
              <a:buFont typeface="Wingdings" panose="05000000000000000000" pitchFamily="2" charset="2"/>
              <a:buChar char="Ø"/>
            </a:pPr>
            <a:r>
              <a:rPr lang="en-US" sz="1600" dirty="0"/>
              <a:t> The data required in this is all types of categories for vocational purposes such as Hotels, Restaurants, Shopping Malls, Museums, Sight-Seeing Venues and Fun-Outdoor Activities. </a:t>
            </a:r>
          </a:p>
          <a:p>
            <a:pPr lvl="1">
              <a:buFont typeface="Wingdings" panose="05000000000000000000" pitchFamily="2" charset="2"/>
              <a:buChar char="Ø"/>
            </a:pPr>
            <a:r>
              <a:rPr lang="en-US" sz="1600" dirty="0"/>
              <a:t> For that purpose, I will use the Foursquare API to ‘Search’ and ‘Explore’ all these Vacation venues to observe and do exploratory data analysis on the following cities.</a:t>
            </a:r>
          </a:p>
          <a:p>
            <a:pPr marL="201168" lvl="1" indent="0">
              <a:buNone/>
            </a:pPr>
            <a:r>
              <a:rPr lang="en-US" sz="2800" dirty="0"/>
              <a:t>Source</a:t>
            </a:r>
          </a:p>
          <a:p>
            <a:pPr lvl="1">
              <a:buFont typeface="Wingdings" panose="05000000000000000000" pitchFamily="2" charset="2"/>
              <a:buChar char="Ø"/>
            </a:pPr>
            <a:r>
              <a:rPr lang="en-US" sz="1600" dirty="0"/>
              <a:t> The data for this project will be collected using Foursquare API using the following link: </a:t>
            </a:r>
            <a:r>
              <a:rPr lang="en-US" sz="1600" dirty="0">
                <a:hlinkClick r:id="rId2"/>
              </a:rPr>
              <a:t>https://foursquare.com/developers</a:t>
            </a:r>
            <a:r>
              <a:rPr lang="en-US" sz="1600" dirty="0"/>
              <a:t>.</a:t>
            </a:r>
          </a:p>
          <a:p>
            <a:pPr lvl="1">
              <a:buFont typeface="Wingdings" panose="05000000000000000000" pitchFamily="2" charset="2"/>
              <a:buChar char="Ø"/>
            </a:pPr>
            <a:r>
              <a:rPr lang="en-US" sz="1600" dirty="0"/>
              <a:t> In order to extract our data, I will use my Client ID and Client Secret to create a query which will fetch the data I need from the website. </a:t>
            </a:r>
          </a:p>
          <a:p>
            <a:pPr lvl="1">
              <a:buFont typeface="Wingdings" panose="05000000000000000000" pitchFamily="2" charset="2"/>
              <a:buChar char="Ø"/>
            </a:pPr>
            <a:endParaRPr lang="en-US" sz="1600" dirty="0"/>
          </a:p>
        </p:txBody>
      </p:sp>
      <p:pic>
        <p:nvPicPr>
          <p:cNvPr id="5" name="Picture 4" descr="A close up of a screen&#10;&#10;Description automatically generated">
            <a:extLst>
              <a:ext uri="{FF2B5EF4-FFF2-40B4-BE49-F238E27FC236}">
                <a16:creationId xmlns:a16="http://schemas.microsoft.com/office/drawing/2014/main" id="{FD955B99-D2F0-4E4E-986E-7465D41F18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4789" y="4875082"/>
            <a:ext cx="6723382" cy="994012"/>
          </a:xfrm>
          <a:prstGeom prst="rect">
            <a:avLst/>
          </a:prstGeom>
        </p:spPr>
      </p:pic>
    </p:spTree>
    <p:extLst>
      <p:ext uri="{BB962C8B-B14F-4D97-AF65-F5344CB8AC3E}">
        <p14:creationId xmlns:p14="http://schemas.microsoft.com/office/powerpoint/2010/main" val="1729784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F7C45-DF7C-44FE-A6DC-14EBC98ACA9A}"/>
              </a:ext>
            </a:extLst>
          </p:cNvPr>
          <p:cNvSpPr>
            <a:spLocks noGrp="1"/>
          </p:cNvSpPr>
          <p:nvPr>
            <p:ph type="title"/>
          </p:nvPr>
        </p:nvSpPr>
        <p:spPr/>
        <p:txBody>
          <a:bodyPr/>
          <a:lstStyle/>
          <a:p>
            <a:r>
              <a:rPr lang="en-US" dirty="0"/>
              <a:t>Data Section</a:t>
            </a:r>
          </a:p>
        </p:txBody>
      </p:sp>
      <p:sp>
        <p:nvSpPr>
          <p:cNvPr id="3" name="Content Placeholder 2">
            <a:extLst>
              <a:ext uri="{FF2B5EF4-FFF2-40B4-BE49-F238E27FC236}">
                <a16:creationId xmlns:a16="http://schemas.microsoft.com/office/drawing/2014/main" id="{3E911507-9A7B-40C0-B313-F831937C57AF}"/>
              </a:ext>
            </a:extLst>
          </p:cNvPr>
          <p:cNvSpPr>
            <a:spLocks noGrp="1"/>
          </p:cNvSpPr>
          <p:nvPr>
            <p:ph idx="1"/>
          </p:nvPr>
        </p:nvSpPr>
        <p:spPr/>
        <p:txBody>
          <a:bodyPr>
            <a:normAutofit/>
          </a:bodyPr>
          <a:lstStyle/>
          <a:p>
            <a:r>
              <a:rPr lang="en-US" sz="2800" dirty="0"/>
              <a:t>Four Square API</a:t>
            </a:r>
            <a:endParaRPr lang="en-US" sz="1600" dirty="0"/>
          </a:p>
          <a:p>
            <a:pPr>
              <a:buFont typeface="Wingdings" panose="05000000000000000000" pitchFamily="2" charset="2"/>
              <a:buChar char="Ø"/>
            </a:pPr>
            <a:r>
              <a:rPr lang="en-US" sz="1600" dirty="0"/>
              <a:t>   Foursquare is a social location service that allows users to explore the world around them. Users can download the Foursquare application and sign up for free, then connect their Foursquare accounts to their other social media accounts</a:t>
            </a:r>
          </a:p>
          <a:p>
            <a:pPr>
              <a:buFont typeface="Wingdings" panose="05000000000000000000" pitchFamily="2" charset="2"/>
              <a:buChar char="Ø"/>
            </a:pPr>
            <a:r>
              <a:rPr lang="en-US" sz="1600" dirty="0"/>
              <a:t> Here we will use the Four Square API for development purposes to search and extract venues within a given radius and observe the categories and other features of that place</a:t>
            </a:r>
          </a:p>
          <a:p>
            <a:pPr>
              <a:buFont typeface="Wingdings" panose="05000000000000000000" pitchFamily="2" charset="2"/>
              <a:buChar char="Ø"/>
            </a:pPr>
            <a:r>
              <a:rPr lang="en-US" sz="1600" dirty="0"/>
              <a:t> Here is an example of  a Four Square City Guide of Paris</a:t>
            </a:r>
          </a:p>
          <a:p>
            <a:pPr marL="0" indent="0">
              <a:buNone/>
            </a:pPr>
            <a:endParaRPr lang="en-US" sz="1600" dirty="0"/>
          </a:p>
        </p:txBody>
      </p:sp>
      <p:pic>
        <p:nvPicPr>
          <p:cNvPr id="5" name="Picture 4" descr="A close up of a map&#10;&#10;Description automatically generated">
            <a:extLst>
              <a:ext uri="{FF2B5EF4-FFF2-40B4-BE49-F238E27FC236}">
                <a16:creationId xmlns:a16="http://schemas.microsoft.com/office/drawing/2014/main" id="{1EA67238-A26B-4266-8D6D-0CA613E2B3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94969" y="3961855"/>
            <a:ext cx="4299751" cy="1907239"/>
          </a:xfrm>
          <a:prstGeom prst="rect">
            <a:avLst/>
          </a:prstGeom>
        </p:spPr>
      </p:pic>
    </p:spTree>
    <p:extLst>
      <p:ext uri="{BB962C8B-B14F-4D97-AF65-F5344CB8AC3E}">
        <p14:creationId xmlns:p14="http://schemas.microsoft.com/office/powerpoint/2010/main" val="961271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C0AA9-7833-42F3-A01C-C44C1F91E6CA}"/>
              </a:ext>
            </a:extLst>
          </p:cNvPr>
          <p:cNvSpPr>
            <a:spLocks noGrp="1"/>
          </p:cNvSpPr>
          <p:nvPr>
            <p:ph type="title"/>
          </p:nvPr>
        </p:nvSpPr>
        <p:spPr/>
        <p:txBody>
          <a:bodyPr/>
          <a:lstStyle/>
          <a:p>
            <a:r>
              <a:rPr lang="en-US" dirty="0"/>
              <a:t>Methodology Section</a:t>
            </a:r>
          </a:p>
        </p:txBody>
      </p:sp>
      <p:sp>
        <p:nvSpPr>
          <p:cNvPr id="3" name="Content Placeholder 2">
            <a:extLst>
              <a:ext uri="{FF2B5EF4-FFF2-40B4-BE49-F238E27FC236}">
                <a16:creationId xmlns:a16="http://schemas.microsoft.com/office/drawing/2014/main" id="{5AD61F6A-2E1B-422E-A7D7-83092CC3DC9B}"/>
              </a:ext>
            </a:extLst>
          </p:cNvPr>
          <p:cNvSpPr>
            <a:spLocks noGrp="1"/>
          </p:cNvSpPr>
          <p:nvPr>
            <p:ph idx="1"/>
          </p:nvPr>
        </p:nvSpPr>
        <p:spPr/>
        <p:txBody>
          <a:bodyPr>
            <a:normAutofit/>
          </a:bodyPr>
          <a:lstStyle/>
          <a:p>
            <a:pPr>
              <a:buFont typeface="Wingdings" panose="05000000000000000000" pitchFamily="2" charset="2"/>
              <a:buChar char="Ø"/>
            </a:pPr>
            <a:r>
              <a:rPr lang="en-US" sz="1600" dirty="0"/>
              <a:t> First of all, we requested venues from the Foursquare API as shown above. For each of the 4 cities we looked at all the with a RADIUS of 10000.</a:t>
            </a:r>
          </a:p>
          <a:p>
            <a:pPr>
              <a:buFont typeface="Wingdings" panose="05000000000000000000" pitchFamily="2" charset="2"/>
              <a:buChar char="Ø"/>
            </a:pPr>
            <a:r>
              <a:rPr lang="en-US" sz="1600" dirty="0"/>
              <a:t> From the Geolocator we found out the location of all the cities and mapped them out as shown below, here is an example of two. (Kuala Lumpur and New York)</a:t>
            </a:r>
          </a:p>
        </p:txBody>
      </p:sp>
      <p:pic>
        <p:nvPicPr>
          <p:cNvPr id="5" name="Picture 4" descr="A picture containing text, map&#10;&#10;Description automatically generated">
            <a:extLst>
              <a:ext uri="{FF2B5EF4-FFF2-40B4-BE49-F238E27FC236}">
                <a16:creationId xmlns:a16="http://schemas.microsoft.com/office/drawing/2014/main" id="{9B39D666-9782-4C6E-94DB-0547BE26E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3562" y="3125124"/>
            <a:ext cx="4739088" cy="2842073"/>
          </a:xfrm>
          <a:prstGeom prst="rect">
            <a:avLst/>
          </a:prstGeom>
        </p:spPr>
      </p:pic>
      <p:pic>
        <p:nvPicPr>
          <p:cNvPr id="7" name="Picture 6" descr="A picture containing text, map&#10;&#10;Description automatically generated">
            <a:extLst>
              <a:ext uri="{FF2B5EF4-FFF2-40B4-BE49-F238E27FC236}">
                <a16:creationId xmlns:a16="http://schemas.microsoft.com/office/drawing/2014/main" id="{4A75787C-5A02-4CC5-BDDE-EF427572F0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2240" y="3125123"/>
            <a:ext cx="4739088" cy="2844831"/>
          </a:xfrm>
          <a:prstGeom prst="rect">
            <a:avLst/>
          </a:prstGeom>
        </p:spPr>
      </p:pic>
    </p:spTree>
    <p:extLst>
      <p:ext uri="{BB962C8B-B14F-4D97-AF65-F5344CB8AC3E}">
        <p14:creationId xmlns:p14="http://schemas.microsoft.com/office/powerpoint/2010/main" val="1297747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14967-A5FC-4840-9C32-E8D55645E017}"/>
              </a:ext>
            </a:extLst>
          </p:cNvPr>
          <p:cNvSpPr>
            <a:spLocks noGrp="1"/>
          </p:cNvSpPr>
          <p:nvPr>
            <p:ph type="title"/>
          </p:nvPr>
        </p:nvSpPr>
        <p:spPr/>
        <p:txBody>
          <a:bodyPr/>
          <a:lstStyle/>
          <a:p>
            <a:r>
              <a:rPr lang="en-US" dirty="0"/>
              <a:t>Methodology Section</a:t>
            </a:r>
          </a:p>
        </p:txBody>
      </p:sp>
      <p:sp>
        <p:nvSpPr>
          <p:cNvPr id="3" name="Content Placeholder 2">
            <a:extLst>
              <a:ext uri="{FF2B5EF4-FFF2-40B4-BE49-F238E27FC236}">
                <a16:creationId xmlns:a16="http://schemas.microsoft.com/office/drawing/2014/main" id="{45DB2FB6-6570-498B-A55C-359EEF29F89E}"/>
              </a:ext>
            </a:extLst>
          </p:cNvPr>
          <p:cNvSpPr>
            <a:spLocks noGrp="1"/>
          </p:cNvSpPr>
          <p:nvPr>
            <p:ph idx="1"/>
          </p:nvPr>
        </p:nvSpPr>
        <p:spPr/>
        <p:txBody>
          <a:bodyPr>
            <a:normAutofit/>
          </a:bodyPr>
          <a:lstStyle/>
          <a:p>
            <a:pPr>
              <a:buFont typeface="Wingdings" panose="05000000000000000000" pitchFamily="2" charset="2"/>
              <a:buChar char="Ø"/>
            </a:pPr>
            <a:r>
              <a:rPr lang="en-US" sz="1600" dirty="0"/>
              <a:t> After calling the API, we received a JSON file with all the venues of that area. We then converted that  JSON to a Data Frame which looks like the image below.</a:t>
            </a:r>
          </a:p>
          <a:p>
            <a:pPr>
              <a:buFont typeface="Wingdings" panose="05000000000000000000" pitchFamily="2" charset="2"/>
              <a:buChar char="Ø"/>
            </a:pPr>
            <a:r>
              <a:rPr lang="en-US" sz="1600" dirty="0"/>
              <a:t> After changing it to a Data Frame, we had to transform, clean and wrangle the data so that we could put it to proper use</a:t>
            </a:r>
          </a:p>
          <a:p>
            <a:pPr>
              <a:buFont typeface="Wingdings" panose="05000000000000000000" pitchFamily="2" charset="2"/>
              <a:buChar char="Ø"/>
            </a:pPr>
            <a:r>
              <a:rPr lang="en-US" sz="1600" dirty="0"/>
              <a:t> After that we divided the venues into 6 generic categories and ranked them according to the importance they had for vacation spots. The figure is shown below</a:t>
            </a:r>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a:p>
            <a:pPr marL="0" indent="0">
              <a:buNone/>
            </a:pPr>
            <a:endParaRPr lang="en-US" sz="1600" dirty="0"/>
          </a:p>
        </p:txBody>
      </p:sp>
      <p:pic>
        <p:nvPicPr>
          <p:cNvPr id="5" name="Picture 4" descr="A screenshot of a computer screen&#10;&#10;Description automatically generated">
            <a:extLst>
              <a:ext uri="{FF2B5EF4-FFF2-40B4-BE49-F238E27FC236}">
                <a16:creationId xmlns:a16="http://schemas.microsoft.com/office/drawing/2014/main" id="{6178DDDA-535A-453D-89D3-3294E61914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6163" y="3746107"/>
            <a:ext cx="7146024" cy="184083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F1A05BB-9904-4D16-904A-0E73D5CECF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8695" y="3654172"/>
            <a:ext cx="1714555" cy="1932771"/>
          </a:xfrm>
          <a:prstGeom prst="rect">
            <a:avLst/>
          </a:prstGeom>
        </p:spPr>
      </p:pic>
    </p:spTree>
    <p:extLst>
      <p:ext uri="{BB962C8B-B14F-4D97-AF65-F5344CB8AC3E}">
        <p14:creationId xmlns:p14="http://schemas.microsoft.com/office/powerpoint/2010/main" val="689079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59292-8CD8-4339-AC98-05BDDBDBE56F}"/>
              </a:ext>
            </a:extLst>
          </p:cNvPr>
          <p:cNvSpPr>
            <a:spLocks noGrp="1"/>
          </p:cNvSpPr>
          <p:nvPr>
            <p:ph type="title"/>
          </p:nvPr>
        </p:nvSpPr>
        <p:spPr/>
        <p:txBody>
          <a:bodyPr/>
          <a:lstStyle/>
          <a:p>
            <a:r>
              <a:rPr lang="en-US" dirty="0"/>
              <a:t>Methodology Section</a:t>
            </a:r>
          </a:p>
        </p:txBody>
      </p:sp>
      <p:sp>
        <p:nvSpPr>
          <p:cNvPr id="3" name="Content Placeholder 2">
            <a:extLst>
              <a:ext uri="{FF2B5EF4-FFF2-40B4-BE49-F238E27FC236}">
                <a16:creationId xmlns:a16="http://schemas.microsoft.com/office/drawing/2014/main" id="{47BBBA62-0396-4811-88F6-3DE50D77CB71}"/>
              </a:ext>
            </a:extLst>
          </p:cNvPr>
          <p:cNvSpPr>
            <a:spLocks noGrp="1"/>
          </p:cNvSpPr>
          <p:nvPr>
            <p:ph idx="1"/>
          </p:nvPr>
        </p:nvSpPr>
        <p:spPr/>
        <p:txBody>
          <a:bodyPr>
            <a:normAutofit/>
          </a:bodyPr>
          <a:lstStyle/>
          <a:p>
            <a:pPr>
              <a:buFont typeface="Wingdings" panose="05000000000000000000" pitchFamily="2" charset="2"/>
              <a:buChar char="Ø"/>
            </a:pPr>
            <a:r>
              <a:rPr lang="en-US" sz="1600" dirty="0"/>
              <a:t> We then created for all cities a single Data Frame which we were going to use as a metric to discover which city gave the best results. </a:t>
            </a:r>
          </a:p>
          <a:p>
            <a:pPr>
              <a:buFont typeface="Wingdings" panose="05000000000000000000" pitchFamily="2" charset="2"/>
              <a:buChar char="Ø"/>
            </a:pPr>
            <a:r>
              <a:rPr lang="en-US" sz="1600" dirty="0"/>
              <a:t>From all the categories returned for each city we first took a count of the categories which actually fit for our problem. </a:t>
            </a:r>
          </a:p>
          <a:p>
            <a:pPr>
              <a:buFont typeface="Wingdings" panose="05000000000000000000" pitchFamily="2" charset="2"/>
              <a:buChar char="Ø"/>
            </a:pPr>
            <a:r>
              <a:rPr lang="en-US" sz="1600" dirty="0"/>
              <a:t>Then we took counts for all the individual broad categories for every city. Since we ranked the categories in terms of importance, we then calculated the weighted count for each individual category. </a:t>
            </a:r>
          </a:p>
          <a:p>
            <a:pPr>
              <a:buFont typeface="Wingdings" panose="05000000000000000000" pitchFamily="2" charset="2"/>
              <a:buChar char="Ø"/>
            </a:pPr>
            <a:r>
              <a:rPr lang="en-US" sz="1600" dirty="0"/>
              <a:t>The constructed data frame is shown below: </a:t>
            </a:r>
          </a:p>
          <a:p>
            <a:pPr marL="0" indent="0">
              <a:buNone/>
            </a:pPr>
            <a:endParaRPr lang="en-US" sz="1600" dirty="0"/>
          </a:p>
        </p:txBody>
      </p:sp>
      <p:pic>
        <p:nvPicPr>
          <p:cNvPr id="5" name="Picture 4" descr="A screenshot of a computer&#10;&#10;Description automatically generated">
            <a:extLst>
              <a:ext uri="{FF2B5EF4-FFF2-40B4-BE49-F238E27FC236}">
                <a16:creationId xmlns:a16="http://schemas.microsoft.com/office/drawing/2014/main" id="{CD632D15-1760-4454-A566-8B496C01D5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5975" y="3941381"/>
            <a:ext cx="9235928" cy="1611694"/>
          </a:xfrm>
          <a:prstGeom prst="rect">
            <a:avLst/>
          </a:prstGeom>
        </p:spPr>
      </p:pic>
    </p:spTree>
    <p:extLst>
      <p:ext uri="{BB962C8B-B14F-4D97-AF65-F5344CB8AC3E}">
        <p14:creationId xmlns:p14="http://schemas.microsoft.com/office/powerpoint/2010/main" val="1747801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EC250-7F04-421B-9745-C1EF78C71847}"/>
              </a:ext>
            </a:extLst>
          </p:cNvPr>
          <p:cNvSpPr>
            <a:spLocks noGrp="1"/>
          </p:cNvSpPr>
          <p:nvPr>
            <p:ph type="title"/>
          </p:nvPr>
        </p:nvSpPr>
        <p:spPr/>
        <p:txBody>
          <a:bodyPr/>
          <a:lstStyle/>
          <a:p>
            <a:r>
              <a:rPr lang="en-US" dirty="0"/>
              <a:t>Methodology Section</a:t>
            </a:r>
          </a:p>
        </p:txBody>
      </p:sp>
      <p:sp>
        <p:nvSpPr>
          <p:cNvPr id="3" name="Content Placeholder 2">
            <a:extLst>
              <a:ext uri="{FF2B5EF4-FFF2-40B4-BE49-F238E27FC236}">
                <a16:creationId xmlns:a16="http://schemas.microsoft.com/office/drawing/2014/main" id="{BA059265-72C7-4F06-A1B7-DF4F42935E06}"/>
              </a:ext>
            </a:extLst>
          </p:cNvPr>
          <p:cNvSpPr>
            <a:spLocks noGrp="1"/>
          </p:cNvSpPr>
          <p:nvPr>
            <p:ph idx="1"/>
          </p:nvPr>
        </p:nvSpPr>
        <p:spPr/>
        <p:txBody>
          <a:bodyPr>
            <a:normAutofit/>
          </a:bodyPr>
          <a:lstStyle/>
          <a:p>
            <a:pPr>
              <a:buFont typeface="Wingdings" panose="05000000000000000000" pitchFamily="2" charset="2"/>
              <a:buChar char="Ø"/>
            </a:pPr>
            <a:r>
              <a:rPr lang="en-US" sz="1600" dirty="0"/>
              <a:t> We then marked the clusters for each category on the map.</a:t>
            </a:r>
          </a:p>
          <a:p>
            <a:pPr>
              <a:buFont typeface="Wingdings" panose="05000000000000000000" pitchFamily="2" charset="2"/>
              <a:buChar char="Ø"/>
            </a:pPr>
            <a:r>
              <a:rPr lang="en-US" sz="1600" dirty="0"/>
              <a:t> We added up all the values for each city and got a total score. To normalize the score based on the number of categories that were actually present in that vicinity of the city we divided the Total by the Category count to get the normalized scores for each city. </a:t>
            </a:r>
          </a:p>
          <a:p>
            <a:pPr>
              <a:buFont typeface="Wingdings" panose="05000000000000000000" pitchFamily="2" charset="2"/>
              <a:buChar char="Ø"/>
            </a:pPr>
            <a:r>
              <a:rPr lang="en-US" sz="1600" dirty="0"/>
              <a:t>We sorted them by these values which led us to discover which city was the best in terms of the facilities they provide for tourists on vacations</a:t>
            </a:r>
          </a:p>
        </p:txBody>
      </p:sp>
      <p:pic>
        <p:nvPicPr>
          <p:cNvPr id="5" name="Picture 4" descr="A screenshot of a computer&#10;&#10;Description automatically generated">
            <a:extLst>
              <a:ext uri="{FF2B5EF4-FFF2-40B4-BE49-F238E27FC236}">
                <a16:creationId xmlns:a16="http://schemas.microsoft.com/office/drawing/2014/main" id="{06FF2802-60B9-438B-9781-CFF8C17D21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4602" y="3857414"/>
            <a:ext cx="9241523" cy="1635741"/>
          </a:xfrm>
          <a:prstGeom prst="rect">
            <a:avLst/>
          </a:prstGeom>
        </p:spPr>
      </p:pic>
      <p:sp>
        <p:nvSpPr>
          <p:cNvPr id="6" name="Oval 5">
            <a:extLst>
              <a:ext uri="{FF2B5EF4-FFF2-40B4-BE49-F238E27FC236}">
                <a16:creationId xmlns:a16="http://schemas.microsoft.com/office/drawing/2014/main" id="{8D520E7E-8397-4874-9C78-FF3020C9E588}"/>
              </a:ext>
            </a:extLst>
          </p:cNvPr>
          <p:cNvSpPr/>
          <p:nvPr/>
        </p:nvSpPr>
        <p:spPr>
          <a:xfrm>
            <a:off x="10440769" y="3520334"/>
            <a:ext cx="704850" cy="22574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0513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5B51B-90B6-4529-B896-249AA5FA3BAF}"/>
              </a:ext>
            </a:extLst>
          </p:cNvPr>
          <p:cNvSpPr>
            <a:spLocks noGrp="1"/>
          </p:cNvSpPr>
          <p:nvPr>
            <p:ph type="title"/>
          </p:nvPr>
        </p:nvSpPr>
        <p:spPr/>
        <p:txBody>
          <a:bodyPr/>
          <a:lstStyle/>
          <a:p>
            <a:r>
              <a:rPr lang="en-US" dirty="0"/>
              <a:t>Result Section</a:t>
            </a:r>
          </a:p>
        </p:txBody>
      </p:sp>
      <p:sp>
        <p:nvSpPr>
          <p:cNvPr id="3" name="Content Placeholder 2">
            <a:extLst>
              <a:ext uri="{FF2B5EF4-FFF2-40B4-BE49-F238E27FC236}">
                <a16:creationId xmlns:a16="http://schemas.microsoft.com/office/drawing/2014/main" id="{C8B0338D-2B36-4E89-9BF1-543B679EDA25}"/>
              </a:ext>
            </a:extLst>
          </p:cNvPr>
          <p:cNvSpPr>
            <a:spLocks noGrp="1"/>
          </p:cNvSpPr>
          <p:nvPr>
            <p:ph idx="1"/>
          </p:nvPr>
        </p:nvSpPr>
        <p:spPr/>
        <p:txBody>
          <a:bodyPr/>
          <a:lstStyle/>
          <a:p>
            <a:pPr>
              <a:buFont typeface="Wingdings" panose="05000000000000000000" pitchFamily="2" charset="2"/>
              <a:buChar char="Ø"/>
            </a:pPr>
            <a:r>
              <a:rPr lang="en-US" sz="1600" dirty="0"/>
              <a:t> First, we will see the clusters formed from the mapping of the categories in each city as show below: </a:t>
            </a:r>
          </a:p>
          <a:p>
            <a:pPr>
              <a:buFont typeface="Wingdings" panose="05000000000000000000" pitchFamily="2" charset="2"/>
              <a:buChar char="Ø"/>
            </a:pPr>
            <a:r>
              <a:rPr lang="en-US" sz="1600" dirty="0"/>
              <a:t>Color of the clusters 	               Paris			Kuala Lumpur</a:t>
            </a:r>
          </a:p>
          <a:p>
            <a:pPr marL="342900" indent="-342900">
              <a:buFont typeface="+mj-lt"/>
              <a:buAutoNum type="arabicPeriod"/>
            </a:pPr>
            <a:r>
              <a:rPr lang="en-US" sz="1600" dirty="0"/>
              <a:t>Hotels – Yellow</a:t>
            </a:r>
          </a:p>
          <a:p>
            <a:pPr marL="342900" indent="-342900">
              <a:buFont typeface="+mj-lt"/>
              <a:buAutoNum type="arabicPeriod"/>
            </a:pPr>
            <a:r>
              <a:rPr lang="en-US" sz="1600" dirty="0"/>
              <a:t>Activities – Blue</a:t>
            </a:r>
          </a:p>
          <a:p>
            <a:pPr marL="342900" indent="-342900">
              <a:buFont typeface="+mj-lt"/>
              <a:buAutoNum type="arabicPeriod"/>
            </a:pPr>
            <a:r>
              <a:rPr lang="en-US" sz="1600" dirty="0"/>
              <a:t>Food - Green </a:t>
            </a:r>
          </a:p>
          <a:p>
            <a:pPr marL="342900" indent="-342900">
              <a:buFont typeface="+mj-lt"/>
              <a:buAutoNum type="arabicPeriod"/>
            </a:pPr>
            <a:r>
              <a:rPr lang="en-US" sz="1600" dirty="0"/>
              <a:t>Sight Seeing – Cyan</a:t>
            </a:r>
          </a:p>
          <a:p>
            <a:pPr marL="342900" indent="-342900">
              <a:buFont typeface="+mj-lt"/>
              <a:buAutoNum type="arabicPeriod"/>
            </a:pPr>
            <a:r>
              <a:rPr lang="en-US" sz="1600" dirty="0"/>
              <a:t>Travel - Red 		              New York			Dubai</a:t>
            </a:r>
          </a:p>
          <a:p>
            <a:pPr marL="342900" indent="-342900">
              <a:buFont typeface="+mj-lt"/>
              <a:buAutoNum type="arabicPeriod"/>
            </a:pPr>
            <a:r>
              <a:rPr lang="en-US" sz="1600" dirty="0"/>
              <a:t>Shopping - Purple</a:t>
            </a:r>
            <a:r>
              <a:rPr lang="en-US" dirty="0"/>
              <a:t> </a:t>
            </a:r>
          </a:p>
        </p:txBody>
      </p:sp>
      <p:pic>
        <p:nvPicPr>
          <p:cNvPr id="15" name="Picture 14" descr="A close up of a map&#10;&#10;Description automatically generated">
            <a:extLst>
              <a:ext uri="{FF2B5EF4-FFF2-40B4-BE49-F238E27FC236}">
                <a16:creationId xmlns:a16="http://schemas.microsoft.com/office/drawing/2014/main" id="{876DCD6D-332E-4F5B-A85E-63BF24DCC3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8922" y="2513220"/>
            <a:ext cx="2450198" cy="1463527"/>
          </a:xfrm>
          <a:prstGeom prst="rect">
            <a:avLst/>
          </a:prstGeom>
        </p:spPr>
      </p:pic>
      <p:pic>
        <p:nvPicPr>
          <p:cNvPr id="17" name="Picture 16" descr="A close up of a map&#10;&#10;Description automatically generated">
            <a:extLst>
              <a:ext uri="{FF2B5EF4-FFF2-40B4-BE49-F238E27FC236}">
                <a16:creationId xmlns:a16="http://schemas.microsoft.com/office/drawing/2014/main" id="{168B541B-0A88-4927-B5C1-60A1DFC215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28803" y="2513220"/>
            <a:ext cx="2450198" cy="1482028"/>
          </a:xfrm>
          <a:prstGeom prst="rect">
            <a:avLst/>
          </a:prstGeom>
        </p:spPr>
      </p:pic>
      <p:pic>
        <p:nvPicPr>
          <p:cNvPr id="19" name="Picture 18" descr="A close up of a map&#10;&#10;Description automatically generated">
            <a:extLst>
              <a:ext uri="{FF2B5EF4-FFF2-40B4-BE49-F238E27FC236}">
                <a16:creationId xmlns:a16="http://schemas.microsoft.com/office/drawing/2014/main" id="{97491265-0436-4B6B-B34E-3B44F7A9B3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1622" y="4495527"/>
            <a:ext cx="2424797" cy="1481941"/>
          </a:xfrm>
          <a:prstGeom prst="rect">
            <a:avLst/>
          </a:prstGeom>
        </p:spPr>
      </p:pic>
      <p:pic>
        <p:nvPicPr>
          <p:cNvPr id="21" name="Picture 20" descr="A close up of a map&#10;&#10;Description automatically generated">
            <a:extLst>
              <a:ext uri="{FF2B5EF4-FFF2-40B4-BE49-F238E27FC236}">
                <a16:creationId xmlns:a16="http://schemas.microsoft.com/office/drawing/2014/main" id="{D3340618-1F35-4828-9309-7AF42A697F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60345" y="4495527"/>
            <a:ext cx="2424797" cy="1452262"/>
          </a:xfrm>
          <a:prstGeom prst="rect">
            <a:avLst/>
          </a:prstGeom>
        </p:spPr>
      </p:pic>
    </p:spTree>
    <p:extLst>
      <p:ext uri="{BB962C8B-B14F-4D97-AF65-F5344CB8AC3E}">
        <p14:creationId xmlns:p14="http://schemas.microsoft.com/office/powerpoint/2010/main" val="2301532390"/>
      </p:ext>
    </p:extLst>
  </p:cSld>
  <p:clrMapOvr>
    <a:masterClrMapping/>
  </p:clrMapOvr>
</p:sld>
</file>

<file path=ppt/theme/theme1.xml><?xml version="1.0" encoding="utf-8"?>
<a:theme xmlns:a="http://schemas.openxmlformats.org/drawingml/2006/main" name="Retrospec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48</TotalTime>
  <Words>835</Words>
  <Application>Microsoft Office PowerPoint</Application>
  <PresentationFormat>Widescreen</PresentationFormat>
  <Paragraphs>65</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Calibri</vt:lpstr>
      <vt:lpstr>Calibri Light</vt:lpstr>
      <vt:lpstr>Wingdings</vt:lpstr>
      <vt:lpstr>Retrospect</vt:lpstr>
      <vt:lpstr>Battle Of The Neighborhoods</vt:lpstr>
      <vt:lpstr>Introduction &amp; Business Problem</vt:lpstr>
      <vt:lpstr>Data Section</vt:lpstr>
      <vt:lpstr>Data Section</vt:lpstr>
      <vt:lpstr>Methodology Section</vt:lpstr>
      <vt:lpstr>Methodology Section</vt:lpstr>
      <vt:lpstr>Methodology Section</vt:lpstr>
      <vt:lpstr>Methodology Section</vt:lpstr>
      <vt:lpstr>Result Section</vt:lpstr>
      <vt:lpstr>Result Section</vt:lpstr>
      <vt:lpstr>Discussion Section</vt:lpstr>
      <vt:lpstr>Conclusion Section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The Neighborhoods</dc:title>
  <dc:creator>Muhammad Umar Salman</dc:creator>
  <cp:lastModifiedBy>Muhammad Umar Salman</cp:lastModifiedBy>
  <cp:revision>6</cp:revision>
  <dcterms:created xsi:type="dcterms:W3CDTF">2020-04-01T11:44:29Z</dcterms:created>
  <dcterms:modified xsi:type="dcterms:W3CDTF">2020-04-01T12:32:33Z</dcterms:modified>
</cp:coreProperties>
</file>

<file path=docProps/thumbnail.jpeg>
</file>